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ecia Khoza" userId="6a6b13b9-c493-43e5-b465-281f8e6755e7" providerId="ADAL" clId="{5EEE6573-5B61-4F3A-92C2-34ACBD8EAC4A}"/>
    <pc:docChg chg="modSld">
      <pc:chgData name="Vanecia Khoza" userId="6a6b13b9-c493-43e5-b465-281f8e6755e7" providerId="ADAL" clId="{5EEE6573-5B61-4F3A-92C2-34ACBD8EAC4A}" dt="2023-08-01T13:52:25.978" v="2" actId="121"/>
      <pc:docMkLst>
        <pc:docMk/>
      </pc:docMkLst>
      <pc:sldChg chg="modSp mod">
        <pc:chgData name="Vanecia Khoza" userId="6a6b13b9-c493-43e5-b465-281f8e6755e7" providerId="ADAL" clId="{5EEE6573-5B61-4F3A-92C2-34ACBD8EAC4A}" dt="2023-08-01T13:52:25.978" v="2" actId="121"/>
        <pc:sldMkLst>
          <pc:docMk/>
          <pc:sldMk cId="919945664" sldId="257"/>
        </pc:sldMkLst>
        <pc:spChg chg="mod">
          <ac:chgData name="Vanecia Khoza" userId="6a6b13b9-c493-43e5-b465-281f8e6755e7" providerId="ADAL" clId="{5EEE6573-5B61-4F3A-92C2-34ACBD8EAC4A}" dt="2023-08-01T13:52:25.978" v="2" actId="121"/>
          <ac:spMkLst>
            <pc:docMk/>
            <pc:sldMk cId="919945664" sldId="257"/>
            <ac:spMk id="2" creationId="{FF343C05-DB10-C2BC-609A-5E06CDBB2B0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8/1/2023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8/1/2023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8/1/2023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8/1/2023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8/1/2023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8/1/2023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8/1/2023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8/1/2023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8/1/2023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8/1/2023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8/1/2023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8/1/2023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primr.org/ResourceCenter.aspx?id=262" TargetMode="External"/><Relationship Id="rId3" Type="http://schemas.openxmlformats.org/officeDocument/2006/relationships/hyperlink" Target="http://www.cambin.org/cambin-training" TargetMode="External"/><Relationship Id="rId7" Type="http://schemas.openxmlformats.org/officeDocument/2006/relationships/hyperlink" Target="http://www.mq.edu.au/ethics_training/index.php" TargetMode="External"/><Relationship Id="rId2" Type="http://schemas.openxmlformats.org/officeDocument/2006/relationships/hyperlink" Target="http://webcourses.amanet-trust.org/mod/resource/view.php?inpopup=true&amp;id=116" TargetMode="External"/><Relationship Id="rId1" Type="http://schemas.openxmlformats.org/officeDocument/2006/relationships/slideLayout" Target="../slideLayouts/slideLayout2.xml"/><Relationship Id="rId6" Type="http://schemas.openxmlformats.org/officeDocument/2006/relationships/hyperlink" Target="http://phrp.nihtraining.com/users/login.php" TargetMode="External"/><Relationship Id="rId5" Type="http://schemas.openxmlformats.org/officeDocument/2006/relationships/hyperlink" Target="http://www.responsibleresearch.org/" TargetMode="External"/><Relationship Id="rId4" Type="http://schemas.openxmlformats.org/officeDocument/2006/relationships/hyperlink" Target="http://www.fhi360.org/training/en/RETC2/index.html" TargetMode="External"/><Relationship Id="rId9" Type="http://schemas.openxmlformats.org/officeDocument/2006/relationships/hyperlink" Target="http://elearning.trree.org/mod/resource/view.php?id=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43C05-DB10-C2BC-609A-5E06CDBB2B05}"/>
              </a:ext>
            </a:extLst>
          </p:cNvPr>
          <p:cNvSpPr>
            <a:spLocks noGrp="1"/>
          </p:cNvSpPr>
          <p:nvPr>
            <p:ph type="title"/>
          </p:nvPr>
        </p:nvSpPr>
        <p:spPr>
          <a:xfrm rot="16200000">
            <a:off x="-3440551" y="3620262"/>
            <a:ext cx="7958331" cy="1077229"/>
          </a:xfrm>
        </p:spPr>
        <p:txBody>
          <a:bodyPr/>
          <a:lstStyle/>
          <a:p>
            <a:r>
              <a:rPr lang="en-US" dirty="0"/>
              <a:t>Research Ethics</a:t>
            </a:r>
            <a:br>
              <a:rPr lang="en-US" dirty="0"/>
            </a:br>
            <a:r>
              <a:rPr lang="en-US" dirty="0"/>
              <a:t>Online training opportunities </a:t>
            </a:r>
            <a:endParaRPr lang="en-ZA" dirty="0"/>
          </a:p>
        </p:txBody>
      </p:sp>
      <p:sp>
        <p:nvSpPr>
          <p:cNvPr id="3" name="Content Placeholder 2">
            <a:extLst>
              <a:ext uri="{FF2B5EF4-FFF2-40B4-BE49-F238E27FC236}">
                <a16:creationId xmlns:a16="http://schemas.microsoft.com/office/drawing/2014/main" id="{A49EBC72-0D18-19BD-0499-7AD7095FD222}"/>
              </a:ext>
            </a:extLst>
          </p:cNvPr>
          <p:cNvSpPr>
            <a:spLocks noGrp="1"/>
          </p:cNvSpPr>
          <p:nvPr>
            <p:ph idx="1"/>
          </p:nvPr>
        </p:nvSpPr>
        <p:spPr>
          <a:xfrm>
            <a:off x="1754130" y="1401418"/>
            <a:ext cx="8925339" cy="4442790"/>
          </a:xfrm>
        </p:spPr>
        <p:txBody>
          <a:bodyPr>
            <a:noAutofit/>
          </a:bodyPr>
          <a:lstStyle/>
          <a:p>
            <a:pPr marL="0" indent="0">
              <a:buNone/>
            </a:pPr>
            <a:r>
              <a:rPr lang="en-US" sz="1000" dirty="0">
                <a:latin typeface="Arial Narrow" panose="020B0606020202030204" pitchFamily="34" charset="0"/>
              </a:rPr>
              <a:t>These links are to FREE online training in research ethics and some also do Responsible Conduct of Research </a:t>
            </a:r>
          </a:p>
          <a:p>
            <a:pPr marL="457200" indent="-457200">
              <a:buAutoNum type="arabicPeriod"/>
            </a:pPr>
            <a:r>
              <a:rPr lang="en-US" sz="1000" dirty="0">
                <a:latin typeface="Arial Narrow" panose="020B0606020202030204" pitchFamily="34" charset="0"/>
              </a:rPr>
              <a:t>The AMANET (African Malaria Network Trust) </a:t>
            </a:r>
            <a:r>
              <a:rPr lang="en-US" sz="1000" dirty="0">
                <a:latin typeface="Arial Narrow" panose="020B0606020202030204" pitchFamily="34" charset="0"/>
                <a:hlinkClick r:id="rId2"/>
              </a:rPr>
              <a:t>http://webcourses.amanet-trust.org/mod/resource/view.php?inpopup=true&amp;id=116</a:t>
            </a:r>
            <a:r>
              <a:rPr lang="en-US" sz="1000" dirty="0">
                <a:latin typeface="Arial Narrow" panose="020B0606020202030204" pitchFamily="34" charset="0"/>
              </a:rPr>
              <a:t>  The AMANET (African Malaria Network Trust) web-based health research ethics training programme aims at providing the basic understanding in biomedical research ethics. On the premise of scarcity of resources and opportunities for such training for Africans, this effort hopes to provide this service to the many African members of IRB’s and investigators who may wish to undertake the course at home or in their office and at their own time up to a maximum period of four months for each student number issued. </a:t>
            </a:r>
          </a:p>
          <a:p>
            <a:pPr marL="457200" indent="-457200">
              <a:buAutoNum type="arabicPeriod"/>
            </a:pPr>
            <a:r>
              <a:rPr lang="en-US" sz="1000" dirty="0">
                <a:latin typeface="Arial Narrow" panose="020B0606020202030204" pitchFamily="34" charset="0"/>
              </a:rPr>
              <a:t>Cameroon Bioethics Initiative (CAMBIN) </a:t>
            </a:r>
            <a:r>
              <a:rPr lang="en-US" sz="1000" dirty="0">
                <a:latin typeface="Arial Narrow" panose="020B0606020202030204" pitchFamily="34" charset="0"/>
                <a:hlinkClick r:id="rId3"/>
              </a:rPr>
              <a:t>www.cambin.org/cambin-training</a:t>
            </a:r>
            <a:r>
              <a:rPr lang="en-US" sz="1000" dirty="0">
                <a:latin typeface="Arial Narrow" panose="020B0606020202030204" pitchFamily="34" charset="0"/>
              </a:rPr>
              <a:t>  </a:t>
            </a:r>
          </a:p>
          <a:p>
            <a:pPr marL="457200" indent="-457200">
              <a:buAutoNum type="arabicPeriod"/>
            </a:pPr>
            <a:r>
              <a:rPr lang="en-US" sz="1000" dirty="0">
                <a:latin typeface="Arial Narrow" panose="020B0606020202030204" pitchFamily="34" charset="0"/>
              </a:rPr>
              <a:t>https://camtools.cam.ac.uk/wiki/site/e30faf26-bc0c-4533-acbc-cff4f9234e1b/ethnographic%20and%20field%20 study.html      </a:t>
            </a:r>
          </a:p>
          <a:p>
            <a:pPr marL="457200" indent="-457200">
              <a:buAutoNum type="arabicPeriod"/>
            </a:pPr>
            <a:r>
              <a:rPr lang="en-US" sz="1000" dirty="0">
                <a:latin typeface="Arial Narrow" panose="020B0606020202030204" pitchFamily="34" charset="0"/>
                <a:hlinkClick r:id="rId4"/>
              </a:rPr>
              <a:t>http://www.fhi360.org/training/en/RETC2/index.html</a:t>
            </a:r>
            <a:r>
              <a:rPr lang="en-US" sz="1000" dirty="0">
                <a:latin typeface="Arial Narrow" panose="020B0606020202030204" pitchFamily="34" charset="0"/>
              </a:rPr>
              <a:t>  </a:t>
            </a:r>
          </a:p>
          <a:p>
            <a:pPr marL="457200" indent="-457200">
              <a:buAutoNum type="arabicPeriod"/>
            </a:pPr>
            <a:r>
              <a:rPr lang="en-US" sz="1000" dirty="0">
                <a:latin typeface="Arial Narrow" panose="020B0606020202030204" pitchFamily="34" charset="0"/>
                <a:hlinkClick r:id="rId5"/>
              </a:rPr>
              <a:t>http://www.responsibleresearch.org/</a:t>
            </a:r>
            <a:r>
              <a:rPr lang="en-US" sz="1000" dirty="0">
                <a:latin typeface="Arial Narrow" panose="020B0606020202030204" pitchFamily="34" charset="0"/>
              </a:rPr>
              <a:t>  </a:t>
            </a:r>
          </a:p>
          <a:p>
            <a:pPr marL="457200" indent="-457200">
              <a:buAutoNum type="arabicPeriod"/>
            </a:pPr>
            <a:r>
              <a:rPr lang="en-US" sz="1000" dirty="0">
                <a:latin typeface="Arial Narrow" panose="020B0606020202030204" pitchFamily="34" charset="0"/>
              </a:rPr>
              <a:t>NIH Office of Extramural Research </a:t>
            </a:r>
            <a:r>
              <a:rPr lang="en-US" sz="1000" dirty="0">
                <a:latin typeface="Arial Narrow" panose="020B0606020202030204" pitchFamily="34" charset="0"/>
                <a:hlinkClick r:id="rId6"/>
              </a:rPr>
              <a:t>http://phrp.nihtraining.com/users/login.php</a:t>
            </a:r>
            <a:r>
              <a:rPr lang="en-US" sz="1000" dirty="0">
                <a:latin typeface="Arial Narrow" panose="020B0606020202030204" pitchFamily="34" charset="0"/>
              </a:rPr>
              <a:t>  </a:t>
            </a:r>
          </a:p>
          <a:p>
            <a:pPr marL="457200" indent="-457200">
              <a:buAutoNum type="arabicPeriod"/>
            </a:pPr>
            <a:r>
              <a:rPr lang="en-US" sz="1000" dirty="0">
                <a:latin typeface="Arial Narrow" panose="020B0606020202030204" pitchFamily="34" charset="0"/>
              </a:rPr>
              <a:t>Macquarie University Australia: Human Research Ethics for the Social Sciences and Humanities </a:t>
            </a:r>
            <a:r>
              <a:rPr lang="en-US" sz="1000" dirty="0">
                <a:latin typeface="Arial Narrow" panose="020B0606020202030204" pitchFamily="34" charset="0"/>
                <a:hlinkClick r:id="rId7"/>
              </a:rPr>
              <a:t>http://www.mq.edu.au/ethics_training/index.php</a:t>
            </a:r>
            <a:endParaRPr lang="en-US" sz="1000" dirty="0">
              <a:latin typeface="Arial Narrow" panose="020B0606020202030204" pitchFamily="34" charset="0"/>
            </a:endParaRPr>
          </a:p>
          <a:p>
            <a:pPr marL="457200" indent="-457200">
              <a:buAutoNum type="arabicPeriod"/>
            </a:pPr>
            <a:r>
              <a:rPr lang="en-US" sz="1000" dirty="0">
                <a:latin typeface="Arial Narrow" panose="020B0606020202030204" pitchFamily="34" charset="0"/>
              </a:rPr>
              <a:t>PEERRS, the University of Michigan’s Program for Education and Evaluation in Responsible Research and Scholarship http://my.research.umich.edu/peerrs/ </a:t>
            </a:r>
          </a:p>
          <a:p>
            <a:pPr marL="457200" indent="-457200">
              <a:buAutoNum type="arabicPeriod"/>
            </a:pPr>
            <a:r>
              <a:rPr lang="en-US" sz="1000" dirty="0">
                <a:latin typeface="Arial Narrow" panose="020B0606020202030204" pitchFamily="34" charset="0"/>
              </a:rPr>
              <a:t>PRIM&amp;R Public Responsibility in Medicine and Research </a:t>
            </a:r>
            <a:r>
              <a:rPr lang="en-US" sz="1000" dirty="0">
                <a:latin typeface="Arial Narrow" panose="020B0606020202030204" pitchFamily="34" charset="0"/>
                <a:hlinkClick r:id="rId8"/>
              </a:rPr>
              <a:t>http://www.primr.org/ResourceCenter.aspx?id=262</a:t>
            </a:r>
            <a:r>
              <a:rPr lang="en-US" sz="1000" dirty="0">
                <a:latin typeface="Arial Narrow" panose="020B0606020202030204" pitchFamily="34" charset="0"/>
              </a:rPr>
              <a:t>   ‘For more than 38 years, PRIM&amp;R has offered learning opportunities in the fields of biomedical and social/behavioral/ educational research. Our goal is to provide current information on the ethics and legal issues related to human and animal research, as well as to offer best practices and strategies for implementing successful programs for human subjects’ protection and animal care and use. PRIM&amp;R’s conferences, educational programs, web-based seminars (“webinars”), and reference materials have become standard resources in the fields of research ethics and subjects' protections.’ </a:t>
            </a:r>
          </a:p>
          <a:p>
            <a:pPr marL="457200" indent="-457200">
              <a:buAutoNum type="arabicPeriod"/>
            </a:pPr>
            <a:r>
              <a:rPr lang="en-US" sz="1000" dirty="0">
                <a:latin typeface="Arial Narrow" panose="020B0606020202030204" pitchFamily="34" charset="0"/>
              </a:rPr>
              <a:t>TRREE (for Training and Resources in Research Ethics Evaluation) </a:t>
            </a:r>
            <a:r>
              <a:rPr lang="en-US" sz="1000" dirty="0">
                <a:latin typeface="Arial Narrow" panose="020B0606020202030204" pitchFamily="34" charset="0"/>
                <a:hlinkClick r:id="rId9"/>
              </a:rPr>
              <a:t>http://elearning.trree.org/mod/resource/view.php?id=70</a:t>
            </a:r>
            <a:r>
              <a:rPr lang="en-US" sz="1000" dirty="0">
                <a:latin typeface="Arial Narrow" panose="020B0606020202030204" pitchFamily="34" charset="0"/>
              </a:rPr>
              <a:t>  TRREE is headed by a consortium of interested persons from Northern and Southern countries. It aims to provide basic training, while building capacities, on the ethics of health research involving humans so that research meets highest standards of ethics and promotes the welfare of participants. TRREE achieves this goal primarily by developing a training programme with local collaborators. In its initial stages TRREE focused primarily, but not exclusively, on the needs of African countries. TRREE provides free-of-charge access to: • e-Learning: a distance learning program and certification on research ethics evaluation • e-Resources : a participatory web-site with international, regional and national regulatory and policy resources </a:t>
            </a:r>
          </a:p>
          <a:p>
            <a:pPr marL="457200" indent="-457200">
              <a:buAutoNum type="arabicPeriod"/>
            </a:pPr>
            <a:r>
              <a:rPr lang="en-US" sz="1000" dirty="0">
                <a:latin typeface="Arial Narrow" panose="020B0606020202030204" pitchFamily="34" charset="0"/>
              </a:rPr>
              <a:t>There are other opportunities available but not all are free.</a:t>
            </a:r>
            <a:endParaRPr lang="en-ZA" sz="1000" dirty="0">
              <a:latin typeface="Arial Narrow" panose="020B0606020202030204" pitchFamily="34" charset="0"/>
            </a:endParaRPr>
          </a:p>
        </p:txBody>
      </p:sp>
    </p:spTree>
    <p:extLst>
      <p:ext uri="{BB962C8B-B14F-4D97-AF65-F5344CB8AC3E}">
        <p14:creationId xmlns:p14="http://schemas.microsoft.com/office/powerpoint/2010/main" val="919945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{781A29BB-2939-46F3-B1C8-2EF2798E010A}tf16401375</Template>
  <TotalTime>16</TotalTime>
  <Words>567</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MS Shell Dlg 2</vt:lpstr>
      <vt:lpstr>Wingdings</vt:lpstr>
      <vt:lpstr>Wingdings 3</vt:lpstr>
      <vt:lpstr>Madison</vt:lpstr>
      <vt:lpstr>Research Ethics Online training opportunities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Ethics Online training opportunities </dc:title>
  <dc:creator>Vanecia Khoza</dc:creator>
  <cp:lastModifiedBy>Vanecia Khoza</cp:lastModifiedBy>
  <cp:revision>1</cp:revision>
  <cp:lastPrinted>2023-08-01T13:44:30Z</cp:lastPrinted>
  <dcterms:created xsi:type="dcterms:W3CDTF">2023-08-01T13:35:37Z</dcterms:created>
  <dcterms:modified xsi:type="dcterms:W3CDTF">2023-08-01T13:52:34Z</dcterms:modified>
</cp:coreProperties>
</file>